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2"/>
  </p:notesMasterIdLst>
  <p:sldIdLst>
    <p:sldId id="301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40" r:id="rId10"/>
    <p:sldId id="309" r:id="rId11"/>
    <p:sldId id="312" r:id="rId12"/>
    <p:sldId id="313" r:id="rId13"/>
    <p:sldId id="310" r:id="rId14"/>
    <p:sldId id="341" r:id="rId15"/>
    <p:sldId id="342" r:id="rId16"/>
    <p:sldId id="343" r:id="rId17"/>
    <p:sldId id="311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44" r:id="rId27"/>
    <p:sldId id="322" r:id="rId28"/>
    <p:sldId id="323" r:id="rId29"/>
    <p:sldId id="324" r:id="rId30"/>
    <p:sldId id="325" r:id="rId31"/>
    <p:sldId id="327" r:id="rId32"/>
    <p:sldId id="328" r:id="rId33"/>
    <p:sldId id="329" r:id="rId34"/>
    <p:sldId id="330" r:id="rId35"/>
    <p:sldId id="331" r:id="rId36"/>
    <p:sldId id="326" r:id="rId37"/>
    <p:sldId id="332" r:id="rId38"/>
    <p:sldId id="333" r:id="rId39"/>
    <p:sldId id="335" r:id="rId40"/>
    <p:sldId id="336" r:id="rId41"/>
    <p:sldId id="334" r:id="rId42"/>
    <p:sldId id="337" r:id="rId43"/>
    <p:sldId id="338" r:id="rId44"/>
    <p:sldId id="345" r:id="rId45"/>
    <p:sldId id="346" r:id="rId46"/>
    <p:sldId id="347" r:id="rId47"/>
    <p:sldId id="348" r:id="rId48"/>
    <p:sldId id="349" r:id="rId49"/>
    <p:sldId id="350" r:id="rId50"/>
    <p:sldId id="339" r:id="rId51"/>
  </p:sldIdLst>
  <p:sldSz cx="9144000" cy="5143500" type="screen16x9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0066"/>
    <a:srgbClr val="FF3300"/>
    <a:srgbClr val="CC0000"/>
    <a:srgbClr val="FF6600"/>
    <a:srgbClr val="66FF99"/>
    <a:srgbClr val="FF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71" autoAdjust="0"/>
  </p:normalViewPr>
  <p:slideViewPr>
    <p:cSldViewPr>
      <p:cViewPr>
        <p:scale>
          <a:sx n="110" d="100"/>
          <a:sy n="110" d="100"/>
        </p:scale>
        <p:origin x="-804" y="-210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ТОС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m/d/yyyy</c:formatCode>
                <c:ptCount val="4"/>
                <c:pt idx="0">
                  <c:v>43465</c:v>
                </c:pt>
                <c:pt idx="1">
                  <c:v>43830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</c:v>
                </c:pt>
                <c:pt idx="1">
                  <c:v>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544192"/>
        <c:axId val="87545728"/>
      </c:barChart>
      <c:dateAx>
        <c:axId val="8754419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87545728"/>
        <c:crosses val="autoZero"/>
        <c:auto val="1"/>
        <c:lblOffset val="100"/>
        <c:baseTimeUnit val="years"/>
      </c:dateAx>
      <c:valAx>
        <c:axId val="87545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5441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0.60599999999999998</c:v>
                </c:pt>
                <c:pt idx="1">
                  <c:v>0.60799999999999998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042944"/>
        <c:axId val="95065216"/>
        <c:axId val="0"/>
      </c:bar3DChart>
      <c:catAx>
        <c:axId val="95042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5065216"/>
        <c:crosses val="autoZero"/>
        <c:auto val="1"/>
        <c:lblAlgn val="ctr"/>
        <c:lblOffset val="100"/>
        <c:noMultiLvlLbl val="0"/>
      </c:catAx>
      <c:valAx>
        <c:axId val="9506521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95042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Общее количество - 18 520</c:v>
                </c:pt>
                <c:pt idx="1">
                  <c:v>Бюджетники - 1 389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0.92500000000000004</c:v>
                </c:pt>
                <c:pt idx="1">
                  <c:v>7.4999999999999997E-2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991141732283465"/>
          <c:y val="0.24581791338582676"/>
          <c:w val="0.3275885826771654"/>
          <c:h val="0.4470049212598425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0.22832</cdr:x>
      <cdr:y>0.71283</cdr:y>
    </cdr:from>
    <cdr:to>
      <cdr:x>0.28738</cdr:x>
      <cdr:y>0.78371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91816" y="2896946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49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0.49631</cdr:x>
      <cdr:y>0.57108</cdr:y>
    </cdr:from>
    <cdr:to>
      <cdr:x>0.55537</cdr:x>
      <cdr:y>0.64196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25481" y="2320882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51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0.25194</cdr:x>
      <cdr:y>0.71262</cdr:y>
    </cdr:from>
    <cdr:to>
      <cdr:x>0.311</cdr:x>
      <cdr:y>0.7835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35832" y="2896096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60,6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0.42913</cdr:x>
      <cdr:y>0.35825</cdr:y>
    </cdr:from>
    <cdr:to>
      <cdr:x>0.5</cdr:x>
      <cdr:y>0.44684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15952" y="1455936"/>
          <a:ext cx="4320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60,8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1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6" y="0"/>
            <a:ext cx="2961481" cy="498951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1052A079-33EB-463B-AE87-EED8A440CCD9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7713"/>
            <a:ext cx="6653212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7" tIns="45719" rIns="91437" bIns="4571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20" y="4740038"/>
            <a:ext cx="5467350" cy="4490561"/>
          </a:xfrm>
          <a:prstGeom prst="rect">
            <a:avLst/>
          </a:prstGeom>
        </p:spPr>
        <p:txBody>
          <a:bodyPr vert="horz" lIns="91437" tIns="45719" rIns="91437" bIns="4571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3"/>
            <a:ext cx="2961481" cy="498951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6" y="9478343"/>
            <a:ext cx="2961481" cy="498951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A8C5F849-026E-4254-88B2-C47EED5C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01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084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3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587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11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399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304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192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85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18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6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704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04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75606"/>
            <a:ext cx="9144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Доклад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об исполнении постановления главы Пермского муниципального района от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14.08.2019 № 214 </a:t>
            </a:r>
          </a:p>
          <a:p>
            <a:pPr algn="ctr"/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u="sng" dirty="0">
                <a:latin typeface="Times New Roman" pitchFamily="18" charset="0"/>
                <a:cs typeface="Times New Roman" pitchFamily="18" charset="0"/>
              </a:rPr>
              <a:t>О задачах по развитию Пермского муниципального района в </a:t>
            </a: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4000" b="1" u="sng" dirty="0"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23 января 2019 г.</a:t>
            </a:r>
          </a:p>
        </p:txBody>
      </p:sp>
      <p:pic>
        <p:nvPicPr>
          <p:cNvPr id="1026" name="Picture 2" descr="C:\Users\tarasov\Desktop\image\Герб ПМ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71" y="42252"/>
            <a:ext cx="778665" cy="130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00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418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Работа </a:t>
            </a:r>
            <a:r>
              <a:rPr lang="ru-RU" sz="1600" b="1" dirty="0"/>
              <a:t>по привлечению населения Пермского муниципального района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к </a:t>
            </a:r>
            <a:r>
              <a:rPr lang="ru-RU" sz="1600" b="1" dirty="0"/>
              <a:t>решению вопросов местного значения путем создания территориальных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общественных </a:t>
            </a:r>
            <a:r>
              <a:rPr lang="ru-RU" sz="1600" b="1" dirty="0"/>
              <a:t>самоуправлений и обеспечению дальнейшего их участия в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проектах </a:t>
            </a:r>
            <a:r>
              <a:rPr lang="ru-RU" sz="1600" b="1" dirty="0"/>
              <a:t>Пермского края</a:t>
            </a:r>
            <a:endParaRPr lang="ru-RU" sz="16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97096302"/>
              </p:ext>
            </p:extLst>
          </p:nvPr>
        </p:nvGraphicFramePr>
        <p:xfrm>
          <a:off x="1524000" y="111496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1362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699542"/>
            <a:ext cx="9108504" cy="36933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началом 2019 года их количество увеличилось на 2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(было 49), а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четвертым кварталом 2018 года – на 9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(было 42).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конкурс проектов ТОС Пермского края на 2019 год от Пермского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было подано 24 заявки.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Победителями признаны 14 проектов. Общая сумма финансирования – более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рублей, из которых более 6 миллионов рублей – краевая субсидия,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миллионов рублей – средства ТОС. До конца 2019 года все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реализованы.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конкурс проектов инициативного бюджетирования Пермского края на 2020 год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муниципального района в 2019 году было подано 27 заявок.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Победителями признано 8 проектов. Общая сумма финансирования – более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рублей, из которых более 8 миллионов рублей – краевая субсидия,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миллиона рублей – средства ТОС</a:t>
            </a:r>
          </a:p>
        </p:txBody>
      </p:sp>
    </p:spTree>
    <p:extLst>
      <p:ext uri="{BB962C8B-B14F-4D97-AF65-F5344CB8AC3E}">
        <p14:creationId xmlns:p14="http://schemas.microsoft.com/office/powerpoint/2010/main" val="1324051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4807" y="195486"/>
            <a:ext cx="5237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формированию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мероприятий по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среды, способствующей ведению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жизни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2139702"/>
            <a:ext cx="76328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Пермского района сформирована система мероприятий, способствующая ведению гражданами здорового образа жизни.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включает в себя следующие основные мероприятия: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создание и поддержание в нормативном состоянии объектов спортивной инфраструктуры;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реализация комплекса массовых физкультурно-спортивных мероприятий;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участие в реализации краевых проектов, направленных на развитие массового спорта, привлечения населения к здоровому образу жизни, занятию физической культурой и спортом;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реализация комплекса ГТО среди всех возрастов жителей Пермского района;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активное продвижение в средствах массовой информации, социальных сетях моды на здоровый образ жизни, физкультуру и спорт</a:t>
            </a:r>
          </a:p>
        </p:txBody>
      </p:sp>
      <p:pic>
        <p:nvPicPr>
          <p:cNvPr id="8194" name="Picture 2" descr="C:\Users\adm11-01\Desktop\Без названия (1)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43806"/>
            <a:ext cx="1903660" cy="10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11-01\Desktop\Без названия (2)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68" y="995461"/>
            <a:ext cx="1512168" cy="105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11-01\Desktop\Без названия (3)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05186"/>
            <a:ext cx="1487646" cy="10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12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4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Продолжить </a:t>
            </a:r>
            <a:r>
              <a:rPr lang="ru-RU" sz="2000" b="1" dirty="0"/>
              <a:t>работу по обеспечению населения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современными </a:t>
            </a:r>
            <a:r>
              <a:rPr lang="ru-RU" sz="2000" b="1" dirty="0"/>
              <a:t>спортивными объектами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7979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построено два межшкольных стадиона с искусственным покрытием – на территории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Мулянской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среднеобразовательной школы</a:t>
            </a:r>
          </a:p>
        </p:txBody>
      </p:sp>
      <p:pic>
        <p:nvPicPr>
          <p:cNvPr id="9218" name="Picture 2" descr="C:\Users\adm11-01\Desktop\СЭД\2019 Поручения главы на 2019 год\Доклад\Муллинский школьный стадион\U0WIepf-L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7" y="1491631"/>
            <a:ext cx="3209215" cy="180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11-01\Desktop\СЭД\2019 Поручения главы на 2019 год\Доклад\Муллинский школьный стадион\w2CiFN-clB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12959"/>
            <a:ext cx="3240360" cy="180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11-01\Desktop\СЭД\2019 Поручения главы на 2019 год\Доклад\Мулянка стадион\20190906_0926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41048"/>
            <a:ext cx="3240360" cy="18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970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25612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Построены малые спортивные площадки на территории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Заболотского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Зеленинского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филиалов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Усть-Качкинской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Курашимской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Пальниковского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Бабкинской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 и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Кояновской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adm11-01\Desktop\СЭД\2019 Поручения главы на 2019 год\Доклад\Плошадка Курашимскя СШ\фото площадки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8" y="1275606"/>
            <a:ext cx="2182154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11-01\Desktop\СЭД\2019 Поручения главы на 2019 год\Доклад\Спортивная площадка Пальниковский филиал\IMG-07db50ef3f56ab4a6d6d48b3872cb9a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75606"/>
            <a:ext cx="1938215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11-01\Desktop\СЭД\2019 Поручения главы на 2019 год\Доклад\Спортивная площадка Пальниковский филиал\IMG-92c6c73a35329a09860594e8aea04abd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75607"/>
            <a:ext cx="1620180" cy="123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11-01\Desktop\СЭД\2019 Поручения главы на 2019 год\Доклад\Спортивная площадка Пальниковский филиал\IMG-5449a5e3c09b658cc99ad3d8d1f0d4dd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55" y="2510293"/>
            <a:ext cx="1972490" cy="114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dm11-01\Desktop\СЭД\2019 Поручения главы на 2019 год\Доклад\Спортплощадка Красный Восход Зелен филиал\спортплощадка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37283"/>
            <a:ext cx="1883467" cy="12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adm11-01\Desktop\СЭД\2019 Поручения главы на 2019 год\Доклад\Спортплощадка Бабкинаская СШ\20180913_111951_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64444"/>
            <a:ext cx="2120645" cy="126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adm11-01\Desktop\Без названия (4)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10299"/>
            <a:ext cx="1923692" cy="125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929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92561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в рамках реализации краевого проекта на территории 13 школ установлены уличные комплексы по сдаче нормативов ГТО на общую сумму более 9 миллионов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adm11-01\Desktop\СЭД\2019 Поручения главы на 2019 год\Доклад\Установка оборудования ГТО\ГТО в МАОУ Гамовская средняя шко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3598"/>
            <a:ext cx="47525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2211710"/>
            <a:ext cx="2727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Комплекс ГТО </a:t>
            </a:r>
            <a:r>
              <a:rPr lang="ru-RU" b="1" dirty="0" err="1" smtClean="0"/>
              <a:t>Гамовская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средняя школа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95300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11-01\Desktop\СЭД\2019 Поручения главы на 2019 год\Доклад\Установка оборудования ГТО\Конзаводская средняя шко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11510"/>
            <a:ext cx="554465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2708" y="1851670"/>
            <a:ext cx="2382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Комплекс ГТО </a:t>
            </a:r>
            <a:endParaRPr lang="ru-RU" b="1" dirty="0" smtClean="0"/>
          </a:p>
          <a:p>
            <a:pPr algn="ctr"/>
            <a:r>
              <a:rPr lang="ru-RU" b="1" dirty="0" err="1" smtClean="0"/>
              <a:t>Конзавосдкая</a:t>
            </a:r>
            <a:endParaRPr lang="ru-RU" b="1" dirty="0"/>
          </a:p>
          <a:p>
            <a:pPr algn="ctr"/>
            <a:r>
              <a:rPr lang="ru-RU" b="1" dirty="0"/>
              <a:t>средняя школа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579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11-01\Desktop\СЭД\2019 Поручения главы на 2019 год\Доклад\Установка оборудования ГТО\Култаевская С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27533"/>
            <a:ext cx="5256585" cy="394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2240" y="1635646"/>
            <a:ext cx="1702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Комплекс ГТО </a:t>
            </a:r>
          </a:p>
          <a:p>
            <a:pPr algn="ctr"/>
            <a:r>
              <a:rPr lang="ru-RU" b="1" dirty="0" err="1" smtClean="0"/>
              <a:t>Култаевская</a:t>
            </a:r>
            <a:endParaRPr lang="ru-RU" b="1" dirty="0"/>
          </a:p>
          <a:p>
            <a:pPr algn="ctr"/>
            <a:r>
              <a:rPr lang="ru-RU" b="1" dirty="0"/>
              <a:t>средняя школа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970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11-01\Desktop\СЭД\2019 Поручения главы на 2019 год\Доклад\Установка оборудования ГТО\ЛОбановская средняя шко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4307736" cy="472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1958296"/>
            <a:ext cx="1702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Комплекс ГТО </a:t>
            </a:r>
          </a:p>
          <a:p>
            <a:pPr algn="ctr"/>
            <a:r>
              <a:rPr lang="ru-RU" b="1" dirty="0" smtClean="0"/>
              <a:t>Лобановская</a:t>
            </a:r>
            <a:endParaRPr lang="ru-RU" b="1" dirty="0"/>
          </a:p>
          <a:p>
            <a:pPr algn="ctr"/>
            <a:r>
              <a:rPr lang="ru-RU" b="1" dirty="0"/>
              <a:t>средняя школа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461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adm11-01\Desktop\СЭД\2019 Поручения главы на 2019 год\Доклад\Установка оборудования ГТО\Платошинская средняя школ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5485"/>
            <a:ext cx="5689919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4208" y="1719556"/>
            <a:ext cx="1702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Комплекс ГТО </a:t>
            </a:r>
          </a:p>
          <a:p>
            <a:pPr algn="ctr"/>
            <a:r>
              <a:rPr lang="ru-RU" b="1" dirty="0" err="1" smtClean="0"/>
              <a:t>Платошинская</a:t>
            </a:r>
            <a:endParaRPr lang="ru-RU" b="1" dirty="0"/>
          </a:p>
          <a:p>
            <a:pPr algn="ctr"/>
            <a:r>
              <a:rPr lang="ru-RU" b="1" dirty="0"/>
              <a:t>средняя школа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652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дорожных карт»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период до 2024 года по реализации национальных проектов на территории Пермского муниципального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dm11-01\Desktop\Без назв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8" y="1104437"/>
            <a:ext cx="1052059" cy="3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11-01\Desktop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7" y="1766621"/>
            <a:ext cx="1052059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11-01\Desktop\a326b67d618ec9679a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0" y="2434737"/>
            <a:ext cx="1052058" cy="40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11-01\Desktop\top_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8" y="3218181"/>
            <a:ext cx="1052060" cy="43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11-01\Desktop\Без назван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5" y="1139739"/>
            <a:ext cx="1052058" cy="43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11-01\Desktop\Без названия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11" y="1913548"/>
            <a:ext cx="1052054" cy="42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11-01\Desktop\Без названия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41" y="2543412"/>
            <a:ext cx="1016794" cy="35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6949" y="1063955"/>
            <a:ext cx="32810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план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(«дорожная карта») по реализации национального проекта «Жилье и городская среда» на территории Пермского муниципального района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10793" y="171850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план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(«дорожная карта»)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реализации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«Безопасные и качественные автомобильные дороги» на территории Пермского муниципального района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5881" y="2499985"/>
            <a:ext cx="337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план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реализации </a:t>
            </a:r>
            <a:endParaRPr lang="ru-RU" sz="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«Экология»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5881" y="3147813"/>
            <a:ext cx="317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план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(«дорожная карта») по реализации национального проекта «Спорт - норма жизни» на территории Пермского муниципального района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2" y="1084026"/>
            <a:ext cx="30615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план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(«дорожная карта») по реализации национального проекта «Образование» на территории Пермского муниципального района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8217" y="1696032"/>
            <a:ext cx="297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план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(«дорожная карта») по реализации национального проекта «Здравоохранение» на территории Пермского муниципального района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0152" y="2364835"/>
            <a:ext cx="292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план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(«дорожная карта») по реализации национального проекта «Демография» на территории Пермского муниципального района</a:t>
            </a:r>
          </a:p>
        </p:txBody>
      </p:sp>
      <p:pic>
        <p:nvPicPr>
          <p:cNvPr id="1033" name="Picture 9" descr="C:\Users\adm11-01\Desktop\Без названия (3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27" y="3268994"/>
            <a:ext cx="101661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05443" y="3203371"/>
            <a:ext cx="2756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план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(«дорожная карта») по реализации национального проекта «Культура» на территории Пермского муниципального района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1488" y="429994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«дорожные карты» синхронизированы с федеральными и региональными «дорожными картами»</a:t>
            </a:r>
          </a:p>
        </p:txBody>
      </p:sp>
    </p:spTree>
    <p:extLst>
      <p:ext uri="{BB962C8B-B14F-4D97-AF65-F5344CB8AC3E}">
        <p14:creationId xmlns:p14="http://schemas.microsoft.com/office/powerpoint/2010/main" val="361374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11-01\Desktop\СЭД\2019 Поручения главы на 2019 год\Доклад\Установка оборудования ГТО\Юговская средняя школ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5486"/>
            <a:ext cx="4273110" cy="45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1862928"/>
            <a:ext cx="1702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Комплекс ГТО </a:t>
            </a:r>
          </a:p>
          <a:p>
            <a:pPr algn="ctr"/>
            <a:r>
              <a:rPr lang="ru-RU" b="1" dirty="0" err="1" smtClean="0"/>
              <a:t>Юговская</a:t>
            </a:r>
            <a:endParaRPr lang="ru-RU" b="1" dirty="0"/>
          </a:p>
          <a:p>
            <a:pPr algn="ctr"/>
            <a:r>
              <a:rPr lang="ru-RU" b="1" dirty="0"/>
              <a:t>средняя школа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254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accent3">
                <a:lumMod val="20000"/>
                <a:lumOff val="80000"/>
              </a:schemeClr>
            </a:gs>
            <a:gs pos="97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населения Пермского муниципального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спортивными объектами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50531837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8567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bg2">
                <a:lumMod val="75000"/>
              </a:schemeClr>
            </a:gs>
            <a:gs pos="84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 2019 года возродилась традиция проведения спартакиады для лиц пожилого возраста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adm11-01\Desktop\СЭД\2019 Поручения главы на 2019 год\Доклад\Спортакиада пожилого возраста\-2r0oD5-Mo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15566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11-01\Desktop\СЭД\2019 Поручения главы на 2019 год\Доклад\Спортакиада пожилого возраста\Ag0221Jio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31000"/>
            <a:ext cx="3185096" cy="23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dm11-01\Desktop\СЭД\2019 Поручения главы на 2019 год\Доклад\Спортакиада пожилого возраста\lAwDlPN4tC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2355726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567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lumMod val="100000"/>
              </a:srgb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Пермского муниципального района состоялся летний фестиваль Всероссийского физкультурно-спортивного комплекса «Готов к труду и обороне»</a:t>
            </a:r>
          </a:p>
        </p:txBody>
      </p:sp>
      <p:pic>
        <p:nvPicPr>
          <p:cNvPr id="18434" name="Picture 2" descr="C:\Users\adm11-01\Desktop\СЭД\2019 Поручения главы на 2019 год\Доклад\III Фестиваля отцов - Мастера семейного счастья\фестиваль отцов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5" y="1275606"/>
            <a:ext cx="195305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adm11-01\Desktop\СЭД\2019 Поручения главы на 2019 год\Доклад\III Фестиваля отцов - Мастера семейного счастья\фестиваль отцов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33390"/>
            <a:ext cx="5904656" cy="39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567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11-01\Desktop\СЭД\2019 Поручения главы на 2019 год\Доклад\III Фестиваля отцов - Мастера семейного счастья\фестиваль отцов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8789"/>
            <a:ext cx="2592288" cy="42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11-01\Desktop\СЭД\2019 Поручения главы на 2019 год\Доклад\III Фестиваля отцов - Мастера семейного счастья\фестиваль отцов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14239"/>
            <a:ext cx="514195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47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/>
              <a:t>В рамках исполнения национального проекта «Образование» издано постановление администрации Пермского муниципального района от 04.12.2019 № 872 «О реализации мероприятий в рамках национального проекта «Образование»</a:t>
            </a:r>
            <a:r>
              <a:rPr lang="ru-RU" sz="1400" b="1" u="sng" dirty="0" smtClean="0"/>
              <a:t> постановлением </a:t>
            </a:r>
            <a:r>
              <a:rPr lang="ru-RU" sz="1400" b="1" u="sng" dirty="0"/>
              <a:t>утверждена «муниципальная дорожная карта», которой предусмотрено создание в образовательных организациях района «Цифровой образовательной среды» и внедрение в образовательный процесс современных цифровых технологий. Это предполагает реализацию следующих мероприятий: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491630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- разработка и внедрение целевой модели цифровой образовательной среды, что предполагает поэтапное внедрение общеобразовательных организаций района в реализацию региональной электронной школы «ЭПОС</a:t>
            </a:r>
            <a:r>
              <a:rPr lang="ru-RU" b="1" dirty="0" smtClean="0"/>
              <a:t>»;</a:t>
            </a:r>
          </a:p>
          <a:p>
            <a:endParaRPr lang="ru-RU" b="1" dirty="0"/>
          </a:p>
          <a:p>
            <a:r>
              <a:rPr lang="ru-RU" b="1" dirty="0"/>
              <a:t>- обновление информационного наполнения и функциональных возможностей открытых и общедоступных информационных ресурсов</a:t>
            </a:r>
            <a:r>
              <a:rPr lang="ru-RU" b="1" dirty="0" smtClean="0"/>
              <a:t>;</a:t>
            </a:r>
          </a:p>
          <a:p>
            <a:endParaRPr lang="ru-RU" b="1" dirty="0"/>
          </a:p>
          <a:p>
            <a:r>
              <a:rPr lang="ru-RU" b="1" dirty="0"/>
              <a:t>- обеспечение высокоскоростного </a:t>
            </a:r>
            <a:r>
              <a:rPr lang="ru-RU" b="1" dirty="0" err="1"/>
              <a:t>интернет-соединения</a:t>
            </a:r>
            <a:r>
              <a:rPr lang="ru-RU" b="1" dirty="0"/>
              <a:t> во всех образовательных учреждениях Пермского района</a:t>
            </a:r>
            <a:r>
              <a:rPr lang="ru-RU" b="1" dirty="0" smtClean="0"/>
              <a:t>;</a:t>
            </a:r>
          </a:p>
          <a:p>
            <a:endParaRPr lang="ru-RU" b="1" dirty="0"/>
          </a:p>
          <a:p>
            <a:r>
              <a:rPr lang="ru-RU" b="1" dirty="0"/>
              <a:t>- внедрение в образовательную программу современных цифровых технологий, в том числе по программам внеурочной </a:t>
            </a:r>
            <a:r>
              <a:rPr lang="ru-RU" b="1" dirty="0" smtClean="0"/>
              <a:t>деятельности.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58047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80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23478"/>
            <a:ext cx="734481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 обучающихся на бюджетной основе в детских школах искусств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44048335"/>
              </p:ext>
            </p:extLst>
          </p:nvPr>
        </p:nvGraphicFramePr>
        <p:xfrm>
          <a:off x="1547664" y="97538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2491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ДШИ Пермского муниципального района действуют четыре образцовых коллектива</a:t>
            </a:r>
          </a:p>
        </p:txBody>
      </p:sp>
      <p:pic>
        <p:nvPicPr>
          <p:cNvPr id="19458" name="Picture 2" descr="C:\Users\adm11-01\Desktop\СЭД\2019 Поручения главы на 2019 год\Доклад\Образцовые коллективы ДШИ\Вдохновение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15566"/>
            <a:ext cx="407878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m11-01\Desktop\СЭД\2019 Поручения главы на 2019 год\Доклад\Образцовые коллективы ДШИ\Вдохнов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24714"/>
            <a:ext cx="2592288" cy="36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11910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образцовый хореографический коллектив «Вдохновение» ДШИ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Лобаново</a:t>
            </a:r>
          </a:p>
        </p:txBody>
      </p:sp>
    </p:spTree>
    <p:extLst>
      <p:ext uri="{BB962C8B-B14F-4D97-AF65-F5344CB8AC3E}">
        <p14:creationId xmlns:p14="http://schemas.microsoft.com/office/powerpoint/2010/main" val="3058047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11-01\Desktop\СЭД\2019 Поручения главы на 2019 год\Доклад\Образцовые коллективы ДШИ\Карамель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7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dm11-01\Desktop\СЭД\2019 Поручения главы на 2019 год\Доклад\Образцовые коллективы ДШИ\Караме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9622"/>
            <a:ext cx="4261178" cy="34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346226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Образцовый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танца «Карамель» ДШИ с.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Гамово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4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11-01\Desktop\СЭД\2019 Поручения главы на 2019 год\Доклад\Образцовые коллективы ДШИ\Фантаз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5485"/>
            <a:ext cx="5732767" cy="429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975940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бразцовый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хоровой коллектив «Фантазия» ДШИ п. Сылва </a:t>
            </a:r>
          </a:p>
        </p:txBody>
      </p:sp>
    </p:spTree>
    <p:extLst>
      <p:ext uri="{BB962C8B-B14F-4D97-AF65-F5344CB8AC3E}">
        <p14:creationId xmlns:p14="http://schemas.microsoft.com/office/powerpoint/2010/main" val="566744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254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Продолжена работа </a:t>
            </a:r>
            <a:r>
              <a:rPr lang="ru-RU" sz="2400" b="1" dirty="0"/>
              <a:t>по развитию </a:t>
            </a:r>
            <a:r>
              <a:rPr lang="ru-RU" sz="2400" b="1" dirty="0" err="1"/>
              <a:t>муниципально</a:t>
            </a:r>
            <a:r>
              <a:rPr lang="ru-RU" sz="2400" b="1" dirty="0"/>
              <a:t>-частного партнерства как инструмента по привлечению частных инвестиций в социально-экономическое развитие Пермского муниципального района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29085"/>
            <a:ext cx="842493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текущем году начата подготовка к заключению концессионных соглашений по объектам теплоснабжения </a:t>
            </a:r>
            <a:r>
              <a:rPr lang="ru-RU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Сылвенского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Култаевского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Усть-Качкинского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сельских поселений</a:t>
            </a:r>
          </a:p>
        </p:txBody>
      </p:sp>
      <p:pic>
        <p:nvPicPr>
          <p:cNvPr id="2050" name="Picture 2" descr="C:\Users\adm11-01\Desktop\СЭД\2019 Поручения главы на 2019 год\Доклад\Котлы\Сыл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9742"/>
            <a:ext cx="1512168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11-01\Desktop\СЭД\2019 Поручения главы на 2019 год\Доклад\Котлы\У-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094" y="3723440"/>
            <a:ext cx="1309835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11-01\Desktop\СЭД\2019 Поручения главы на 2019 год\Доклад\Котлы\Култаев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99742"/>
            <a:ext cx="1556474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3723440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котельной        п. Красный Восход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Усть-Качкинского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3883" y="2549657"/>
            <a:ext cx="20016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котельной в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Куликовка          п. Сылва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Сылвенского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795885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котельной с. Култаево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Култаевского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37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11-01\Desktop\СЭД\2019 Поручения главы на 2019 год\Доклад\Образцовые коллективы ДШИ\Фортуна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3744416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dm11-01\Desktop\СЭД\2019 Поручения главы на 2019 год\Доклад\Образцовые коллективы ДШИ\Форту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1510"/>
            <a:ext cx="4716524" cy="314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4293047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Хореографический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«Фортуна»</a:t>
            </a:r>
          </a:p>
        </p:txBody>
      </p:sp>
    </p:spTree>
    <p:extLst>
      <p:ext uri="{BB962C8B-B14F-4D97-AF65-F5344CB8AC3E}">
        <p14:creationId xmlns:p14="http://schemas.microsoft.com/office/powerpoint/2010/main" val="566744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3793" y="123478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2019 года на территории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Култаевского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открыт ещё один объект культуры – центр национальной татарской культуры в с.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Башкултаево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C:\Users\adm11-01\Desktop\СЭД\2019 Поручения главы на 2019 год\Доклад\ДК с. Баш-Култаево\Фа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7568"/>
            <a:ext cx="4680520" cy="351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92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11-01\Desktop\СЭД\2019 Поручения главы на 2019 год\Доклад\ДК с. Баш-Култаево\Территор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5486"/>
            <a:ext cx="63351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92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11-01\Desktop\СЭД\2019 Поручения главы на 2019 год\Доклад\ДК с. Баш-Култаево\Танц.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494"/>
            <a:ext cx="3983482" cy="29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dm11-01\Desktop\СЭД\2019 Поручения главы на 2019 год\Доклад\ДК с. Баш-Култаево\Танцевальный клас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92181"/>
            <a:ext cx="4680520" cy="351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92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11-01\Desktop\СЭД\2019 Поручения главы на 2019 год\Доклад\ДК с. Баш-Култаево\Зрительный зал и сце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7"/>
            <a:ext cx="417411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dm11-01\Desktop\СЭД\2019 Поручения главы на 2019 год\Доклад\ДК с. Баш-Култаево\Зрительный за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05" y="1563638"/>
            <a:ext cx="441538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92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11-01\Desktop\СЭД\2019 Поручения главы на 2019 год\Доклад\ДК с. Баш-Култаево\Зрительный зал. Открыт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3478"/>
            <a:ext cx="6480720" cy="48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92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00B0F0">
                <a:lumMod val="64000"/>
                <a:lumOff val="36000"/>
              </a:srgbClr>
            </a:gs>
            <a:gs pos="0">
              <a:schemeClr val="accent3">
                <a:lumMod val="20000"/>
                <a:lumOff val="80000"/>
              </a:schemeClr>
            </a:gs>
            <a:gs pos="3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7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2347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дополнительно открыто 700 мест в дошкольные образовательные организации: открыт Кондратовский детский сад «Акварельки» на 350 мест 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Фроловский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«Галактика» на 350 мест</a:t>
            </a:r>
          </a:p>
        </p:txBody>
      </p:sp>
      <p:pic>
        <p:nvPicPr>
          <p:cNvPr id="28674" name="Picture 2" descr="C:\Users\adm11-01\Desktop\СЭД\2019 Поручения главы на 2019 год\Доклад\ДС Акварельки\XCoWVfluj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91630"/>
            <a:ext cx="4248472" cy="30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44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750">
              <a:srgbClr val="DFDDA4"/>
            </a:gs>
            <a:gs pos="93000">
              <a:srgbClr val="D6D695"/>
            </a:gs>
            <a:gs pos="63000">
              <a:srgbClr val="00B0F0">
                <a:lumMod val="64000"/>
                <a:lumOff val="36000"/>
              </a:srgbClr>
            </a:gs>
            <a:gs pos="3000">
              <a:srgbClr val="E8E3B3"/>
            </a:gs>
            <a:gs pos="100000">
              <a:schemeClr val="accent3">
                <a:lumMod val="22000"/>
                <a:lumOff val="78000"/>
              </a:schemeClr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11-01\Desktop\СЭД\2019 Поручения главы на 2019 год\Доклад\ДС Акварельки\DSC_2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503"/>
            <a:ext cx="358771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adm11-01\Desktop\СЭД\2019 Поручения главы на 2019 год\Доклад\ДС Акварельки\DSC_2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9503"/>
            <a:ext cx="3600400" cy="238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adm11-01\Desktop\СЭД\2019 Поручения главы на 2019 год\Доклад\ДС Акварельки\DSC_2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15767"/>
            <a:ext cx="3600400" cy="23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42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750">
              <a:srgbClr val="DFDDA4"/>
            </a:gs>
            <a:gs pos="93000">
              <a:srgbClr val="D6D695"/>
            </a:gs>
            <a:gs pos="63000">
              <a:srgbClr val="00B0F0">
                <a:lumMod val="64000"/>
                <a:lumOff val="36000"/>
              </a:srgbClr>
            </a:gs>
            <a:gs pos="3000">
              <a:srgbClr val="E8E3B3"/>
            </a:gs>
            <a:gs pos="100000">
              <a:schemeClr val="accent3">
                <a:lumMod val="22000"/>
                <a:lumOff val="78000"/>
              </a:schemeClr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11-01\Desktop\СЭД\2019 Поручения главы на 2019 год\Доклад\ДС Акварельки\gETIedNg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532" y="123478"/>
            <a:ext cx="4919602" cy="49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42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0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22000"/>
                <a:lumOff val="78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11-01\Desktop\СЭД\2019 Поручения главы на 2019 год\Доклад\ДС Галктика\mclNXJkrT9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345856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adm11-01\Desktop\СЭД\2019 Поручения главы на 2019 год\Доклад\ДС Галктика\82HyNqqq3j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5486"/>
            <a:ext cx="4189561" cy="318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adm11-01\Desktop\СЭД\2019 Поручения главы на 2019 год\Доклад\ДС Галктика\RVUJjFrF6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1" y="2859781"/>
            <a:ext cx="3096344" cy="218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281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Осуществлялась деятельность по </a:t>
            </a:r>
            <a:r>
              <a:rPr lang="ru-RU" sz="2400" b="1" dirty="0"/>
              <a:t>созданию на территории Пермского муниципального района среды проживания, отвечающей современным требованиям комфортности и удобства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779662"/>
            <a:ext cx="7848872" cy="28007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проводилась работа по созданию на территории Пермского муниципального района среды проживания, отвечающей современным требованиям комфортности и удобства в рамках реализации приоритетного проекта «Формирование комфортной городской среды».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года в  реализации проекта приняли участие 14 сельских поселений Пермского района, в которых были благоустроены 21 дворовая и 15 общественных территорий на общую сумму 56 901, 00 тыс. руб., из которой расходы поселений составили 5 690,1 тыс. руб., или 10 %.  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сельским поселениям удалось благоустроить набережную, парки, площади, дворы. Были отремонтированы пешеходные дорожки, дворовые проезды, парковки, тротуары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751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78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053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территории Пермского муниципального района прошли реорганизации образовательных учреждений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621" y="113159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МАОУ «Уральская основная школа»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3792" y="1804151"/>
            <a:ext cx="237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МБОУ «</a:t>
            </a:r>
            <a:r>
              <a:rPr lang="ru-RU" dirty="0" err="1" smtClean="0"/>
              <a:t>Байболовская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основная школа»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3792" y="2564202"/>
            <a:ext cx="220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МБОУ «</a:t>
            </a:r>
            <a:r>
              <a:rPr lang="ru-RU" dirty="0" err="1"/>
              <a:t>Заболотская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основная </a:t>
            </a:r>
            <a:r>
              <a:rPr lang="ru-RU" dirty="0"/>
              <a:t>школа»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792" y="3253713"/>
            <a:ext cx="2487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МБОУ «</a:t>
            </a:r>
            <a:r>
              <a:rPr lang="ru-RU" dirty="0" err="1"/>
              <a:t>Пальниковская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основная </a:t>
            </a:r>
            <a:r>
              <a:rPr lang="ru-RU" dirty="0"/>
              <a:t>школа»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621" y="4044259"/>
            <a:ext cx="2157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МБОУ «Мостовская </a:t>
            </a:r>
            <a:endParaRPr lang="ru-RU" dirty="0" smtClean="0"/>
          </a:p>
          <a:p>
            <a:r>
              <a:rPr lang="ru-RU" dirty="0" smtClean="0"/>
              <a:t>основная </a:t>
            </a:r>
            <a:r>
              <a:rPr lang="ru-RU" dirty="0"/>
              <a:t>школа»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987824" y="1275606"/>
            <a:ext cx="25922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987824" y="2013596"/>
            <a:ext cx="2592288" cy="436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2987824" y="2645051"/>
            <a:ext cx="25922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987824" y="3334562"/>
            <a:ext cx="25922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987824" y="4125108"/>
            <a:ext cx="25922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941155" y="1167224"/>
            <a:ext cx="3029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МАОУ «</a:t>
            </a:r>
            <a:r>
              <a:rPr lang="ru-RU" dirty="0" err="1" smtClean="0"/>
              <a:t>Фроловская</a:t>
            </a:r>
            <a:r>
              <a:rPr lang="ru-RU" dirty="0" smtClean="0"/>
              <a:t> средняя </a:t>
            </a:r>
          </a:p>
          <a:p>
            <a:r>
              <a:rPr lang="ru-RU" dirty="0" smtClean="0"/>
              <a:t>школа «Навигатор»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940152" y="1998720"/>
            <a:ext cx="2422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МАОУ «</a:t>
            </a:r>
            <a:r>
              <a:rPr lang="ru-RU" dirty="0" err="1" smtClean="0"/>
              <a:t>Платошинская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средняя школа»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941155" y="2703002"/>
            <a:ext cx="2601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МАОУ «</a:t>
            </a:r>
            <a:r>
              <a:rPr lang="ru-RU" dirty="0" err="1"/>
              <a:t>Усть-Качкинская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средняя </a:t>
            </a:r>
            <a:r>
              <a:rPr lang="ru-RU" dirty="0"/>
              <a:t>школа»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1155" y="3478777"/>
            <a:ext cx="2138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МАОУ «</a:t>
            </a:r>
            <a:r>
              <a:rPr lang="ru-RU" dirty="0" err="1"/>
              <a:t>Бабкинская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средняя </a:t>
            </a:r>
            <a:r>
              <a:rPr lang="ru-RU" dirty="0"/>
              <a:t>школа»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0152" y="4091917"/>
            <a:ext cx="2278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МАОУ «Лобановская </a:t>
            </a:r>
            <a:endParaRPr lang="ru-RU" dirty="0" smtClean="0"/>
          </a:p>
          <a:p>
            <a:r>
              <a:rPr lang="ru-RU" dirty="0" smtClean="0"/>
              <a:t>средняя </a:t>
            </a:r>
            <a:r>
              <a:rPr lang="ru-RU" dirty="0"/>
              <a:t>школа»</a:t>
            </a:r>
          </a:p>
        </p:txBody>
      </p:sp>
    </p:spTree>
    <p:extLst>
      <p:ext uri="{BB962C8B-B14F-4D97-AF65-F5344CB8AC3E}">
        <p14:creationId xmlns:p14="http://schemas.microsoft.com/office/powerpoint/2010/main" val="681281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2347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проведенным процедурам реорганизации были решены следующие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986" y="915566"/>
            <a:ext cx="8500493" cy="36009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обеспечение присоединенных учреждений качественными кадрами. Преподавание всех предметов стало осуществляться педагогами соответствующей квалификации и уровня образования. Нагрузка между учителями стала распределяться более эффективно. Во всех филиалах начали работать «узкие» специалисты (педагог-психолог, учитель-логопед, музыкальный руководитель и т.д.). Стало возможным организовать качественное психолого-педагогическое сопровождение детей. Также созданы условия для профессионального развития работников реорганизуемых учреждений;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пополнение материально-технической базы филиалов и расширение возможностей по ее использованию (возможность использования бассейна, расположенного в здании одного из реорганизуемых учреждений, всеми детьми объединенного учреждения; доступ к использованию современного интерактивного оборудования и компьютерной техники тем учреждением, у которого такое оборудование и техника устарели; возможность использования лабораторного оборудования на уроках физики, химии и биологии);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повышение качества обучения в реорганизованных учреждениях;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созданы условия для работы с детьми с ограниченными возможностями здоровья (ведут эту деятельность квалифицированные педагоги по специально разработанным адаптированным программам, постепенно создаются условия в соответствии с федеральными государственными образовательными стандартами для детей с ограниченными возможностями здоровья);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эффективное использование финансовых ресурсов. Благодаря решению этой проблемы выросла заработная плата педагогических работников в присоединенных учреждениях;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произошла оптимизация классов-комплектов и увеличилась их наполняемость;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увеличилось число педагогов, приходящихся на 1 обучающегося</a:t>
            </a:r>
          </a:p>
        </p:txBody>
      </p:sp>
    </p:spTree>
    <p:extLst>
      <p:ext uri="{BB962C8B-B14F-4D97-AF65-F5344CB8AC3E}">
        <p14:creationId xmlns:p14="http://schemas.microsoft.com/office/powerpoint/2010/main" val="295842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54836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Идеологически молодежь района объединена единым брендом «Твое время». </a:t>
            </a:r>
            <a:endParaRPr lang="ru-RU" b="1" dirty="0" smtClean="0"/>
          </a:p>
          <a:p>
            <a:pPr algn="ctr"/>
            <a:r>
              <a:rPr lang="ru-RU" b="1" dirty="0" smtClean="0"/>
              <a:t>Организатором </a:t>
            </a:r>
            <a:r>
              <a:rPr lang="ru-RU" b="1" dirty="0"/>
              <a:t>и координатором работы по молодежной политике на </a:t>
            </a:r>
            <a:endParaRPr lang="ru-RU" b="1" dirty="0" smtClean="0"/>
          </a:p>
          <a:p>
            <a:pPr algn="ctr"/>
            <a:r>
              <a:rPr lang="ru-RU" b="1" dirty="0" smtClean="0"/>
              <a:t>территории </a:t>
            </a:r>
            <a:r>
              <a:rPr lang="ru-RU" b="1" dirty="0"/>
              <a:t>района является МКУ «Управление по молодежной политике и спорту»</a:t>
            </a:r>
          </a:p>
        </p:txBody>
      </p:sp>
      <p:pic>
        <p:nvPicPr>
          <p:cNvPr id="32770" name="Picture 2" descr="C:\Users\adm11-01\Desktop\СЭД\2019 Поручения главы на 2019 год\Доклад\Вместе\сплав\2lB_tb0af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203598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91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95486"/>
            <a:ext cx="85689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Управление вело активную деятельность, направленную на вовлечение молодёжи в проектные практики. Для этого был запущен проект «Проектная лаборатория «Твое время».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‑ создание новых проектных молодёжных команд, активизация деятельности существующих молодежных объединений и поддержка молодёжных инициатив на территории Пермского муниципального района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по март прошли обучающие семинары в рамках «Школы социального проектирования» и «Конвейера проектов».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Экспертами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выступили федеральные эксперты всероссийских и краевых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конкурсов. Всего приняло участие более 300 человек из 17 сельских поселений.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этапом стал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социальных и культурных проектов Пермского муниципального района «Твое время».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конкурса было поддержано 10 проектов на общую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1 432 000,00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Кроме подготовки к районному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команда Управления активно информировала и готовила участников к региональным и всероссийским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конкурсам.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является куратором конкурса социальных проектов ПАО «Лукойл». Более 20 проектов было представлено на конкурс от Пермского района. Девять проектов получили поддержку на общую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1 500 000,00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Два проекта получили поддержку на всероссийском конкурсе молодежных проектов среди физических лиц от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Росмолодежи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общую сумму 1 миллион рублей и в небольших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конкурсах на сумму 300 000 рублей. В августе Управление получило краевую субсидию от Агентства по туризму и молодёжной политике на проект «Молодёжный образовательный форум «Твое время» в размере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2 млн.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</a:t>
            </a:r>
          </a:p>
        </p:txBody>
      </p:sp>
    </p:spTree>
    <p:extLst>
      <p:ext uri="{BB962C8B-B14F-4D97-AF65-F5344CB8AC3E}">
        <p14:creationId xmlns:p14="http://schemas.microsoft.com/office/powerpoint/2010/main" val="1818991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570" y="267494"/>
            <a:ext cx="917289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Работа, направленная на вовлечение молодежи в общественную, </a:t>
            </a:r>
            <a:endParaRPr lang="ru-RU" b="1" dirty="0" smtClean="0"/>
          </a:p>
          <a:p>
            <a:pPr algn="ctr"/>
            <a:r>
              <a:rPr lang="ru-RU" b="1" dirty="0" smtClean="0"/>
              <a:t>социально-экономическую </a:t>
            </a:r>
            <a:r>
              <a:rPr lang="ru-RU" b="1" dirty="0"/>
              <a:t>жизнь Пермского муниципального района, </a:t>
            </a:r>
            <a:endParaRPr lang="ru-RU" b="1" dirty="0" smtClean="0"/>
          </a:p>
          <a:p>
            <a:pPr algn="ctr"/>
            <a:r>
              <a:rPr lang="ru-RU" b="1" dirty="0" smtClean="0"/>
              <a:t>осуществляется </a:t>
            </a:r>
            <a:r>
              <a:rPr lang="ru-RU" b="1" dirty="0"/>
              <a:t>по следующим приоритетным направлениям</a:t>
            </a:r>
            <a:r>
              <a:rPr lang="ru-RU" b="1" dirty="0" smtClean="0"/>
              <a:t>:</a:t>
            </a:r>
          </a:p>
          <a:p>
            <a:pPr algn="ctr"/>
            <a:endParaRPr lang="ru-RU" b="1" dirty="0"/>
          </a:p>
          <a:p>
            <a:r>
              <a:rPr lang="ru-RU" dirty="0"/>
              <a:t>- содействие научно-исследовательской деятельности молодежи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организация и поддержка региональных конкурсов, направленных на развитие </a:t>
            </a:r>
            <a:endParaRPr lang="ru-RU" dirty="0" smtClean="0"/>
          </a:p>
          <a:p>
            <a:r>
              <a:rPr lang="ru-RU" dirty="0" smtClean="0"/>
              <a:t>научно-исследовательской </a:t>
            </a:r>
            <a:r>
              <a:rPr lang="ru-RU" dirty="0"/>
              <a:t>и научно-технической деятельности молодежи); </a:t>
            </a:r>
          </a:p>
          <a:p>
            <a:r>
              <a:rPr lang="ru-RU" dirty="0"/>
              <a:t>- поддержка социально значимых молодежных инициатив, создание условий, </a:t>
            </a:r>
            <a:endParaRPr lang="ru-RU" dirty="0" smtClean="0"/>
          </a:p>
          <a:p>
            <a:r>
              <a:rPr lang="ru-RU" dirty="0" smtClean="0"/>
              <a:t>способствующих </a:t>
            </a:r>
            <a:r>
              <a:rPr lang="ru-RU" dirty="0"/>
              <a:t>активному вовлечению молодежи в жизнь общества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поддержка социальных инициатив молодых людей);</a:t>
            </a:r>
          </a:p>
          <a:p>
            <a:r>
              <a:rPr lang="ru-RU" dirty="0"/>
              <a:t>- вовлечение молодежи в социальные практики;</a:t>
            </a:r>
          </a:p>
          <a:p>
            <a:r>
              <a:rPr lang="ru-RU" dirty="0"/>
              <a:t>- на базе МАОУ «</a:t>
            </a:r>
            <a:r>
              <a:rPr lang="ru-RU" dirty="0" err="1"/>
              <a:t>Усть-Качкинская</a:t>
            </a:r>
            <a:r>
              <a:rPr lang="ru-RU" dirty="0"/>
              <a:t> средняя школа» совместно с Пермским </a:t>
            </a:r>
            <a:endParaRPr lang="ru-RU" dirty="0" smtClean="0"/>
          </a:p>
          <a:p>
            <a:r>
              <a:rPr lang="ru-RU" dirty="0" smtClean="0"/>
              <a:t>государственным </a:t>
            </a:r>
            <a:r>
              <a:rPr lang="ru-RU" dirty="0"/>
              <a:t>аграрно-технологическим университетом имени академика </a:t>
            </a:r>
            <a:endParaRPr lang="ru-RU" dirty="0" smtClean="0"/>
          </a:p>
          <a:p>
            <a:r>
              <a:rPr lang="ru-RU" dirty="0" smtClean="0"/>
              <a:t>Д.Н</a:t>
            </a:r>
            <a:r>
              <a:rPr lang="ru-RU" dirty="0"/>
              <a:t>. Прянишникова создан районный ресурсный центр «Шаг в будущее</a:t>
            </a:r>
            <a:r>
              <a:rPr lang="ru-RU" dirty="0" smtClean="0"/>
              <a:t>»;</a:t>
            </a:r>
          </a:p>
          <a:p>
            <a:r>
              <a:rPr lang="ru-RU" dirty="0" smtClean="0"/>
              <a:t>- одним </a:t>
            </a:r>
            <a:r>
              <a:rPr lang="ru-RU" dirty="0"/>
              <a:t>из направлений деятельности центра является ранняя профориентация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1372905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95486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Все мероприятия в сфере молодежной политики включают в себя аспект </a:t>
            </a:r>
            <a:endParaRPr lang="ru-RU" b="1" dirty="0" smtClean="0"/>
          </a:p>
          <a:p>
            <a:pPr algn="ctr"/>
            <a:r>
              <a:rPr lang="ru-RU" b="1" dirty="0" smtClean="0"/>
              <a:t>первичной </a:t>
            </a:r>
            <a:r>
              <a:rPr lang="ru-RU" b="1" dirty="0"/>
              <a:t>профилактики преступлений и правонарушений среди </a:t>
            </a:r>
            <a:endParaRPr lang="ru-RU" b="1" dirty="0" smtClean="0"/>
          </a:p>
          <a:p>
            <a:pPr algn="ctr"/>
            <a:r>
              <a:rPr lang="ru-RU" b="1" dirty="0" smtClean="0"/>
              <a:t>несовершеннолетних </a:t>
            </a:r>
            <a:r>
              <a:rPr lang="ru-RU" b="1" dirty="0"/>
              <a:t>и направлены на создание позитивной среды</a:t>
            </a:r>
          </a:p>
        </p:txBody>
      </p:sp>
      <p:pic>
        <p:nvPicPr>
          <p:cNvPr id="33794" name="Picture 2" descr="C:\Users\adm11-01\Desktop\СЭД\2019 Поручения главы на 2019 год\Доклад\Семейный спла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1235"/>
            <a:ext cx="3633297" cy="304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adm11-01\Desktop\СЭД\2019 Поручения главы на 2019 год\Доклад\Профессии добра\ZVmWWa6q4y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67694"/>
            <a:ext cx="4688741" cy="26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91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ликвидации аварийного жилья на территории Пермского муниципального района путем его расселения в рамках региональной адресной программы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419622"/>
            <a:ext cx="8496944" cy="32932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текущем году в рамках региональных адресных программ расселены: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пятиквартирный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 в с. Фролы (Сибирская, 55а) площадью  279,2 кв. м, численностью – 33 человека, а также два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четырехквартирных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дома в п. Нижний Пальник (ул. Советская, 3а и 4) общей площадью 256,3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проживало 22 человека.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Также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собственных программ сельских поселений расселено 3 дома: 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Камская, д. 11 площадью 71,0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численностью 5 человек,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Мулянка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Новая, д. 1б площадью 11,2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численностью 4 человека и 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Горбуново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Центральная, д. 34 площадью 29,6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численностью 12 человек.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Кроме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в рамках реализации мероприятий региональной программы, утвержденной постановлением Правительства края № 217-п, в 2020 году  предусмотрены денежные средства в сумме 45,6 млн. руб. Данные средства направятся на расселение 20-квартирного дома, расположенного по адресу: Юго-Камское с/п, п. Таежный, ул. Советская, д. 10, общей площадью 1 076,60 кв. м, численностью 43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69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  <a:gs pos="99000">
              <a:schemeClr val="accent6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направленные на создание условий для участия в региональных программах газификации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915566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создания условий для участия в региональных программах газификации в 2019 году на территории Пермского муниципального района реализованы следующие мероприятия: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Камышовая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д. Болгары Пермского района»;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проектно-сметная документация на объект: «Распределительный газопровод в д. Ежи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Култаевского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Пермского муниципального района»;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Получено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заключение государственной экспертизы проектной документации и результатов инженерных изысканий, положительное заключение о проверке достоверности определения сметной стоимости;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Разработана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газоснабжения д. Ежи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Култаевского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поселения;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Разработана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газоснабжения пос. Красный Восход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Усть-Качкинского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поселения;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Разработана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газоснабжения д. Гамы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Усть-Качкинского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поселения;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Разработана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газоснабжения с.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Платошино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Платошинского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поселения;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Разработана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газоснабжения с. Фролы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Фроловского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поселения;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Также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разрабатывается проектно-сметная документация на объекты: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«Распределительный газопровод в д.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Замараево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Шуваята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Липаки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района»;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«Распределительные уличные газопроводы п.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Касимово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    муниципального района»; 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начато строительство объектов по краевой программе газификации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86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  <a:gs pos="99000">
              <a:schemeClr val="accent6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11510"/>
            <a:ext cx="87484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Начато строительство объектов краевой программы газификации: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«Распределительный газопровод 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Косотуриха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Култаевского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Пермского района Пермского края с газовыми вводами в жилые дома»;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«Распределительный  газопровод  по улицам Строителей, Подводников, Полевая,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Подлесная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Победы,  Юбилейная и по улицам Дорожная, Речная, Боровая, Целинная, Мостовая в п. Сылва»;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«Распределительный  газопровод  с вводами  до жилых домов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Комсомольская от д. 46 до д. 74 в п. Сылва Пермского района»;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Включены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краевую программу - строительство объекты: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«Сеть газораспределения по адресу: Пермский район, п. Сылва,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Набережная,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ул. Коммунистическая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С. Корнеева, ул. Средняя гора»;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«Распределительные уличные газопроводы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Касимово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района».</a:t>
            </a:r>
          </a:p>
        </p:txBody>
      </p:sp>
    </p:spTree>
    <p:extLst>
      <p:ext uri="{BB962C8B-B14F-4D97-AF65-F5344CB8AC3E}">
        <p14:creationId xmlns:p14="http://schemas.microsoft.com/office/powerpoint/2010/main" val="3509009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rgbClr val="CC3300">
                <a:lumMod val="58000"/>
                <a:lumOff val="42000"/>
              </a:srgbClr>
            </a:gs>
            <a:gs pos="37000">
              <a:srgbClr val="FF0000">
                <a:lumMod val="56000"/>
                <a:lumOff val="44000"/>
              </a:srgbClr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8301608" cy="165618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оценку качества среды проживания на территории Пермского муниципального района путем расчета и присвоения индекса качества на основании индикаторов, предусмотренных Методикой формирования индекса качества городской среды» и «по результатам оценки формировать лист оценки сельских поселений, отражающий конкретные цифровые показатели, присвоенные сельскому поселению по соответствующим индикаторам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427734"/>
            <a:ext cx="8136904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пункты не исполнены в полном объеме ввиду того, что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индекса качества городской среды, утвержденная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510-р от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23.03.2019, устанавливает, что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разработан в целях выявления конкурентных преимуществ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ограничений, препятствующих их развитию, актуальных проблем,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развития городов и предназначена для определения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городской среды городов, а также для определения уровня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 городов</a:t>
            </a:r>
          </a:p>
        </p:txBody>
      </p:sp>
    </p:spTree>
    <p:extLst>
      <p:ext uri="{BB962C8B-B14F-4D97-AF65-F5344CB8AC3E}">
        <p14:creationId xmlns:p14="http://schemas.microsoft.com/office/powerpoint/2010/main" val="713960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0" y="699542"/>
            <a:ext cx="2366551" cy="173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9474" y="161829"/>
            <a:ext cx="5357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2240" y="161829"/>
            <a:ext cx="891591" cy="369332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66" y="789344"/>
            <a:ext cx="2374337" cy="164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43898" y="1197431"/>
            <a:ext cx="2597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Кукуштанском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2" y="2931790"/>
            <a:ext cx="2366551" cy="171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70" y="2931790"/>
            <a:ext cx="2366550" cy="167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43898" y="3400276"/>
            <a:ext cx="2597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Лобановском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461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rasov\Desktop\image\Герб ПМ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8350"/>
            <a:ext cx="2376264" cy="398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91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771550"/>
            <a:ext cx="2592288" cy="173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44" y="812607"/>
            <a:ext cx="2592288" cy="169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6" y="2859783"/>
            <a:ext cx="262717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859782"/>
            <a:ext cx="2592288" cy="172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99474" y="161829"/>
            <a:ext cx="535724" cy="369332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9593" y="267494"/>
            <a:ext cx="891591" cy="369332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8746" y="3291830"/>
            <a:ext cx="24665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Благоустройство территории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в </a:t>
            </a:r>
            <a:r>
              <a:rPr lang="ru-RU" sz="1400" b="1" dirty="0" err="1"/>
              <a:t>Усть-Качкинском</a:t>
            </a:r>
            <a:r>
              <a:rPr lang="ru-RU" sz="1400" b="1" dirty="0"/>
              <a:t>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сельском </a:t>
            </a:r>
            <a:r>
              <a:rPr lang="ru-RU" sz="1400" b="1" dirty="0"/>
              <a:t>поселении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314616" y="1269518"/>
            <a:ext cx="24665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Благоустройство территории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в </a:t>
            </a:r>
            <a:r>
              <a:rPr lang="ru-RU" sz="1400" b="1" dirty="0" err="1"/>
              <a:t>Гамовском</a:t>
            </a:r>
            <a:r>
              <a:rPr lang="ru-RU" sz="1400" b="1" dirty="0"/>
              <a:t>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сельском </a:t>
            </a:r>
            <a:r>
              <a:rPr lang="ru-RU" sz="1400" b="1" dirty="0"/>
              <a:t>поселении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0596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2">
                <a:lumMod val="50000"/>
              </a:schemeClr>
            </a:gs>
            <a:gs pos="23500">
              <a:srgbClr val="FD796A"/>
            </a:gs>
            <a:gs pos="4000">
              <a:srgbClr val="FF0000"/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Продолжить </a:t>
            </a:r>
            <a:r>
              <a:rPr lang="ru-RU" sz="2400" b="1" dirty="0"/>
              <a:t>работу по развитию коммунального хозяйства на территории Пермского муниципального района, а также по созданию механизмов переселения граждан из непригодного для проживания жилищного фонда, обеспечивающих соблюдение их жилищных прав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853" y="2067694"/>
            <a:ext cx="79485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/>
              <a:t>В </a:t>
            </a:r>
            <a:r>
              <a:rPr lang="ru-RU" sz="1200" b="1" dirty="0"/>
              <a:t>2019 году за счет </a:t>
            </a:r>
            <a:r>
              <a:rPr lang="ru-RU" sz="1200" b="1" dirty="0" err="1" smtClean="0"/>
              <a:t>софинансирования</a:t>
            </a:r>
            <a:r>
              <a:rPr lang="ru-RU" sz="1200" b="1" dirty="0" smtClean="0"/>
              <a:t> бюджета </a:t>
            </a:r>
            <a:r>
              <a:rPr lang="ru-RU" sz="1200" b="1" dirty="0"/>
              <a:t>поселения средствами бюджета района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котельная </a:t>
            </a:r>
            <a:r>
              <a:rPr lang="ru-RU" sz="1200" b="1" dirty="0"/>
              <a:t>приобретена </a:t>
            </a:r>
            <a:r>
              <a:rPr lang="ru-RU" sz="1200" b="1" dirty="0" err="1"/>
              <a:t>Юговским</a:t>
            </a:r>
            <a:r>
              <a:rPr lang="ru-RU" sz="1200" b="1" dirty="0"/>
              <a:t> поселением </a:t>
            </a:r>
            <a:r>
              <a:rPr lang="ru-RU" sz="1200" b="1" dirty="0" smtClean="0"/>
              <a:t>и обеспечивает </a:t>
            </a:r>
            <a:r>
              <a:rPr lang="ru-RU" sz="1200" b="1" dirty="0"/>
              <a:t>теплоснабжение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с </a:t>
            </a:r>
            <a:r>
              <a:rPr lang="ru-RU" sz="1200" b="1" dirty="0"/>
              <a:t>15.09.2019 </a:t>
            </a:r>
            <a:r>
              <a:rPr lang="ru-RU" sz="1200" b="1" dirty="0" smtClean="0"/>
              <a:t>пять многоквартирных жилых </a:t>
            </a:r>
            <a:r>
              <a:rPr lang="ru-RU" sz="1200" b="1" dirty="0"/>
              <a:t>домов, </a:t>
            </a:r>
            <a:r>
              <a:rPr lang="ru-RU" sz="1200" b="1" dirty="0" smtClean="0"/>
              <a:t>один </a:t>
            </a:r>
            <a:r>
              <a:rPr lang="ru-RU" sz="1200" b="1" dirty="0"/>
              <a:t>объекта индивидуального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жилищного строительства </a:t>
            </a:r>
            <a:r>
              <a:rPr lang="ru-RU" sz="1200" b="1" dirty="0"/>
              <a:t>с проживающими жителями в количестве 235 человек, а также </a:t>
            </a:r>
            <a:endParaRPr lang="ru-RU" sz="1200" b="1" dirty="0" smtClean="0"/>
          </a:p>
          <a:p>
            <a:pPr algn="ctr"/>
            <a:r>
              <a:rPr lang="ru-RU" sz="1200" b="1" dirty="0" err="1" smtClean="0"/>
              <a:t>Юговской</a:t>
            </a:r>
            <a:r>
              <a:rPr lang="ru-RU" sz="1200" b="1" dirty="0" smtClean="0"/>
              <a:t> </a:t>
            </a:r>
            <a:r>
              <a:rPr lang="ru-RU" sz="1200" b="1" dirty="0"/>
              <a:t>сельской врачебной амбулатории, МУ "</a:t>
            </a:r>
            <a:r>
              <a:rPr lang="ru-RU" sz="1200" b="1" dirty="0" err="1"/>
              <a:t>Юговской</a:t>
            </a:r>
            <a:r>
              <a:rPr lang="ru-RU" sz="1200" b="1" dirty="0"/>
              <a:t> культурно-библиотечный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центр</a:t>
            </a:r>
            <a:r>
              <a:rPr lang="ru-RU" sz="1200" b="1" dirty="0"/>
              <a:t>", Муниципального автономного общеобразовательного учреждении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"</a:t>
            </a:r>
            <a:r>
              <a:rPr lang="ru-RU" sz="1200" b="1" dirty="0" err="1"/>
              <a:t>Юговская</a:t>
            </a:r>
            <a:r>
              <a:rPr lang="ru-RU" sz="1200" b="1" dirty="0"/>
              <a:t> средняя </a:t>
            </a:r>
            <a:r>
              <a:rPr lang="ru-RU" sz="1200" b="1" dirty="0" smtClean="0"/>
              <a:t>школа», </a:t>
            </a:r>
            <a:r>
              <a:rPr lang="ru-RU" sz="1200" b="1" dirty="0"/>
              <a:t>Проведены работы по реконструкции котельной в с. </a:t>
            </a:r>
            <a:r>
              <a:rPr lang="ru-RU" sz="1200" b="1" dirty="0" smtClean="0"/>
              <a:t>Култаево, с </a:t>
            </a:r>
            <a:r>
              <a:rPr lang="ru-RU" sz="1200" b="1" dirty="0"/>
              <a:t>целью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увеличения </a:t>
            </a:r>
            <a:r>
              <a:rPr lang="ru-RU" sz="1200" b="1" dirty="0"/>
              <a:t>мощности котельной с учётом возросшего теплопотребления, а также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создания </a:t>
            </a:r>
            <a:r>
              <a:rPr lang="ru-RU" sz="1200" b="1" dirty="0"/>
              <a:t>необходимого резерва мощности во Фроловском поселении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проведена </a:t>
            </a:r>
            <a:r>
              <a:rPr lang="ru-RU" sz="1200" b="1" dirty="0"/>
              <a:t>реконструкция котельной. За счет установки нового котла (4 МВт) мощность котельной достигла 24 МВт.</a:t>
            </a:r>
          </a:p>
          <a:p>
            <a:pPr algn="ctr"/>
            <a:r>
              <a:rPr lang="ru-RU" sz="1200" b="1" dirty="0"/>
              <a:t>На муниципальных котельных в д. Горшки и д. Баш-Култаево в рамках подготовки к ОЗП 2019-2020 годов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проведены </a:t>
            </a:r>
            <a:r>
              <a:rPr lang="ru-RU" sz="1200" b="1" dirty="0"/>
              <a:t>работы по замене мягкой крови и приборов учета газа.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В </a:t>
            </a:r>
            <a:r>
              <a:rPr lang="ru-RU" sz="1200" b="1" dirty="0"/>
              <a:t>котельной д. </a:t>
            </a:r>
            <a:r>
              <a:rPr lang="ru-RU" sz="1200" b="1" dirty="0" err="1"/>
              <a:t>Байболовка</a:t>
            </a:r>
            <a:r>
              <a:rPr lang="ru-RU" sz="1200" b="1" dirty="0"/>
              <a:t> произведен ремонт дымовой трубы, канализации и устройство смотровой ямы.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В </a:t>
            </a:r>
            <a:r>
              <a:rPr lang="ru-RU" sz="1200" b="1" dirty="0"/>
              <a:t>котельной д. Горшки установлен новый водогрейный котел номинальной производительностью 0,35 МВт.</a:t>
            </a:r>
          </a:p>
          <a:p>
            <a:pPr algn="ctr"/>
            <a:r>
              <a:rPr lang="ru-RU" sz="1200" b="1" dirty="0"/>
              <a:t>Начато строительство котельной в с. </a:t>
            </a:r>
            <a:r>
              <a:rPr lang="ru-RU" sz="1200" b="1" dirty="0" err="1"/>
              <a:t>Курашим</a:t>
            </a:r>
            <a:r>
              <a:rPr lang="ru-RU" sz="1200" b="1" dirty="0"/>
              <a:t> за счет частных инвестиций с окончанием строительства в 2020 </a:t>
            </a:r>
            <a:r>
              <a:rPr lang="ru-RU" sz="1200" b="1" dirty="0" smtClean="0"/>
              <a:t>году.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440103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11-01\Desktop\СЭД\2019 Поручения главы на 2019 год\Доклад\Котлы\IMG-f20f93245bd553d61d338357701d3584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3478"/>
            <a:ext cx="2304256" cy="239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11-01\Desktop\СЭД\2019 Поручения главы на 2019 год\Доклад\Котлы\IMG-fd559eec8f9a182ea978d50142ea240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3477"/>
            <a:ext cx="2664296" cy="239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483518"/>
            <a:ext cx="3099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Котёл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котельной Горшки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фотография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</a:t>
            </a:r>
          </a:p>
        </p:txBody>
      </p:sp>
      <p:pic>
        <p:nvPicPr>
          <p:cNvPr id="6148" name="Picture 4" descr="C:\Users\adm11-01\Desktop\СЭД\2019 Поручения главы на 2019 год\Доклад\Котлы\Култаев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715766"/>
            <a:ext cx="230425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38618" y="2717593"/>
            <a:ext cx="15121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котельной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Култаево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Култаевского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</a:t>
            </a:r>
          </a:p>
        </p:txBody>
      </p:sp>
      <p:pic>
        <p:nvPicPr>
          <p:cNvPr id="6149" name="Picture 5" descr="C:\Users\adm11-01\Desktop\СЭД\2019 Поручения главы на 2019 год\Доклад\Котлы\Сыл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24767"/>
            <a:ext cx="2277716" cy="207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04248" y="2741753"/>
            <a:ext cx="17281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котельной        п. Красный Восход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Усть-Качкинского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</a:p>
        </p:txBody>
      </p:sp>
    </p:spTree>
    <p:extLst>
      <p:ext uri="{BB962C8B-B14F-4D97-AF65-F5344CB8AC3E}">
        <p14:creationId xmlns:p14="http://schemas.microsoft.com/office/powerpoint/2010/main" val="195905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tx2">
                <a:lumMod val="60000"/>
                <a:lumOff val="4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94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sz="1300" b="1" dirty="0"/>
              <a:t>На территории Пермского муниципального  района механизм переселения граждан из аварийного жилищного фонда осуществляется согласно национальному проекту «Жилье и городская среда» в рамках программы 227-п от 29.03.2019. Указанная программа утверждена на период 2019-2025 гг. В данную программу вошли 19 домов, признанных аварийными до 01 января 2017 г., общей площадью 5 327,3 </a:t>
            </a:r>
            <a:r>
              <a:rPr lang="ru-RU" sz="1300" b="1" dirty="0" err="1"/>
              <a:t>кв.м</a:t>
            </a:r>
            <a:r>
              <a:rPr lang="ru-RU" sz="1300" b="1" dirty="0"/>
              <a:t>, численностью  588 человек. На данные цели запланированы бюджетные средства в объеме 274,1 млн. руб., в том числе за счет средств Фонда содействия и реформирования жилищно-коммунального хозяйства – 258,7 млн. руб., бюджета Пермского края – 14,9 млн. руб., местных бюджетов – 0,5 млн. руб</a:t>
            </a:r>
            <a:r>
              <a:rPr lang="ru-RU" sz="1300" b="1" dirty="0" smtClean="0"/>
              <a:t>.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7170" name="Picture 2" descr="C:\Users\adm11-01\Desktop\image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79662"/>
            <a:ext cx="2232248" cy="16148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Штриховая стрелка вправо 4"/>
          <p:cNvSpPr/>
          <p:nvPr/>
        </p:nvSpPr>
        <p:spPr>
          <a:xfrm>
            <a:off x="3779912" y="2120531"/>
            <a:ext cx="1584176" cy="720080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pic>
        <p:nvPicPr>
          <p:cNvPr id="7171" name="Picture 3" descr="C:\Users\adm11-01\Deskto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79662"/>
            <a:ext cx="2505075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3678740"/>
            <a:ext cx="73708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Кроме того, переселение граждан осуществляется в рамках региональной </a:t>
            </a:r>
            <a:endParaRPr lang="ru-RU" sz="1200" b="1" dirty="0" smtClean="0"/>
          </a:p>
          <a:p>
            <a:r>
              <a:rPr lang="ru-RU" sz="1200" b="1" dirty="0" smtClean="0"/>
              <a:t>адресной </a:t>
            </a:r>
            <a:r>
              <a:rPr lang="ru-RU" sz="1200" b="1" dirty="0"/>
              <a:t>программы, утвержденной постановлением Правительства Пермского края 217-п от 24.04.2018, </a:t>
            </a:r>
            <a:endParaRPr lang="ru-RU" sz="1200" b="1" dirty="0" smtClean="0"/>
          </a:p>
          <a:p>
            <a:r>
              <a:rPr lang="ru-RU" sz="1200" b="1" dirty="0" smtClean="0"/>
              <a:t>на </a:t>
            </a:r>
            <a:r>
              <a:rPr lang="ru-RU" sz="1200" b="1" dirty="0"/>
              <a:t>период 2019-2021 гг. В программу 217-п вошли 3 дома, расположенные </a:t>
            </a:r>
            <a:endParaRPr lang="ru-RU" sz="1200" b="1" dirty="0" smtClean="0"/>
          </a:p>
          <a:p>
            <a:r>
              <a:rPr lang="ru-RU" sz="1200" b="1" dirty="0" smtClean="0"/>
              <a:t>по </a:t>
            </a:r>
            <a:r>
              <a:rPr lang="ru-RU" sz="1200" b="1" dirty="0"/>
              <a:t>адресам: с. Нижний Пальник, ул. Советская, д. 3а, 4 </a:t>
            </a:r>
            <a:r>
              <a:rPr lang="ru-RU" sz="1200" b="1" dirty="0" err="1"/>
              <a:t>Пальниковского</a:t>
            </a:r>
            <a:r>
              <a:rPr lang="ru-RU" sz="1200" b="1" dirty="0"/>
              <a:t> сельского поселения и </a:t>
            </a:r>
            <a:endParaRPr lang="ru-RU" sz="1200" b="1" dirty="0" smtClean="0"/>
          </a:p>
          <a:p>
            <a:r>
              <a:rPr lang="ru-RU" sz="1200" b="1" dirty="0" smtClean="0"/>
              <a:t>п</a:t>
            </a:r>
            <a:r>
              <a:rPr lang="ru-RU" sz="1200" b="1" dirty="0"/>
              <a:t>. Таежный, ул. Советская, д. 10 Юго-Камского сельского поселения. </a:t>
            </a:r>
            <a:endParaRPr lang="ru-RU" sz="1200" b="1" dirty="0" smtClean="0"/>
          </a:p>
          <a:p>
            <a:r>
              <a:rPr lang="ru-RU" sz="1200" b="1" dirty="0" smtClean="0"/>
              <a:t>На </a:t>
            </a:r>
            <a:r>
              <a:rPr lang="ru-RU" sz="1200" b="1" dirty="0"/>
              <a:t>данные цели запланированы бюджетные средства в объеме 56,1 млн. руб., в том числе </a:t>
            </a:r>
            <a:endParaRPr lang="ru-RU" sz="1200" b="1" dirty="0" smtClean="0"/>
          </a:p>
          <a:p>
            <a:r>
              <a:rPr lang="ru-RU" sz="1200" b="1" dirty="0" smtClean="0"/>
              <a:t>за </a:t>
            </a:r>
            <a:r>
              <a:rPr lang="ru-RU" sz="1200" b="1" dirty="0"/>
              <a:t>счет средств бюджета Пермского края – 42,1 млн. руб., местного бюджета – 14,0 млн. </a:t>
            </a:r>
            <a:r>
              <a:rPr lang="ru-RU" sz="1200" b="1" dirty="0" smtClean="0"/>
              <a:t>руб.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427626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4522</TotalTime>
  <Words>1952</Words>
  <Application>Microsoft Office PowerPoint</Application>
  <PresentationFormat>Экран (16:9)</PresentationFormat>
  <Paragraphs>236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территории Пермского муниципального  района механизм переселения граждан из аварийного жилищного фонда осуществляется согласно национальному проекту «Жилье и городская среда» в рамках программы 227-п от 29.03.2019. Указанная программа утверждена на период 2019-2025 гг. В данную программу вошли 19 домов, признанных аварийными до 01 января 2017 г., общей площадью 5 327,3 кв.м, численностью  588 человек. На данные цели запланированы бюджетные средства в объеме 274,1 млн. руб., в том числе за счет средств Фонда содействия и реформирования жилищно-коммунального хозяйства – 258,7 млн. руб., бюджета Пермского края – 14,9 млн. руб., местных бюджетов – 0,5 млн. 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Построены малые спортивные площадки на территории Заболотского и Зеленинского филиалов Усть-Качкинской школы, Курашимской школы, Пальниковского филиала Бабкинской школы и Кояновской школы)</vt:lpstr>
      <vt:lpstr>В 2019 году в рамках реализации краевого проекта на территории 13 школ установлены уличные комплексы по сдаче нормативов ГТО на общую сумму более 9 миллионов рублей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по ликвидации аварийного жилья на территории Пермского муниципального района путем его расселения в рамках региональной адресной программы</vt:lpstr>
      <vt:lpstr>Действия, направленные на создание условий для участия в региональных программах газификации</vt:lpstr>
      <vt:lpstr>Презентация PowerPoint</vt:lpstr>
      <vt:lpstr>Проводить оценку качества среды проживания на территории Пермского муниципального района путем расчета и присвоения индекса качества на основании индикаторов, предусмотренных Методикой формирования индекса качества городской среды» и «по результатам оценки формировать лист оценки сельских поселений, отражающий конкретные цифровые показатели, присвоенные сельскому поселению по соответствующим индикаторам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Тарасов Михаил</dc:creator>
  <cp:lastModifiedBy>adm11-01</cp:lastModifiedBy>
  <cp:revision>222</cp:revision>
  <cp:lastPrinted>2017-10-11T10:41:59Z</cp:lastPrinted>
  <dcterms:created xsi:type="dcterms:W3CDTF">2017-02-03T05:53:14Z</dcterms:created>
  <dcterms:modified xsi:type="dcterms:W3CDTF">2020-01-24T03:33:30Z</dcterms:modified>
</cp:coreProperties>
</file>